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94" r:id="rId4"/>
    <p:sldId id="295" r:id="rId5"/>
    <p:sldId id="274" r:id="rId6"/>
    <p:sldId id="293" r:id="rId7"/>
    <p:sldId id="284" r:id="rId8"/>
    <p:sldId id="285" r:id="rId9"/>
    <p:sldId id="273" r:id="rId10"/>
    <p:sldId id="257" r:id="rId11"/>
    <p:sldId id="275" r:id="rId12"/>
    <p:sldId id="265" r:id="rId13"/>
    <p:sldId id="276" r:id="rId14"/>
    <p:sldId id="259" r:id="rId15"/>
    <p:sldId id="277" r:id="rId16"/>
    <p:sldId id="264" r:id="rId17"/>
    <p:sldId id="278" r:id="rId18"/>
    <p:sldId id="280" r:id="rId19"/>
    <p:sldId id="268" r:id="rId20"/>
    <p:sldId id="289" r:id="rId21"/>
    <p:sldId id="279" r:id="rId22"/>
    <p:sldId id="286" r:id="rId23"/>
    <p:sldId id="282" r:id="rId24"/>
    <p:sldId id="263" r:id="rId25"/>
    <p:sldId id="269" r:id="rId26"/>
    <p:sldId id="262" r:id="rId27"/>
    <p:sldId id="290" r:id="rId28"/>
    <p:sldId id="271" r:id="rId29"/>
    <p:sldId id="291" r:id="rId30"/>
    <p:sldId id="270" r:id="rId31"/>
    <p:sldId id="272" r:id="rId32"/>
    <p:sldId id="288" r:id="rId33"/>
    <p:sldId id="287" r:id="rId34"/>
    <p:sldId id="296" r:id="rId35"/>
    <p:sldId id="297" r:id="rId36"/>
    <p:sldId id="299" r:id="rId37"/>
    <p:sldId id="298" r:id="rId38"/>
    <p:sldId id="300" r:id="rId39"/>
    <p:sldId id="301" r:id="rId40"/>
    <p:sldId id="30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D2B"/>
    <a:srgbClr val="00E0A4"/>
    <a:srgbClr val="145AFF"/>
    <a:srgbClr val="4B3ED2"/>
    <a:srgbClr val="F20000"/>
    <a:srgbClr val="00CCFA"/>
    <a:srgbClr val="DE0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94632"/>
  </p:normalViewPr>
  <p:slideViewPr>
    <p:cSldViewPr snapToGrid="0" snapToObjects="1">
      <p:cViewPr varScale="1">
        <p:scale>
          <a:sx n="96" d="100"/>
          <a:sy n="96" d="100"/>
        </p:scale>
        <p:origin x="16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7208-9601-CA46-9372-382B46AF9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12217-F10A-B143-80C7-B858C02FD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C0E7A-7DBF-A745-979C-77BD9D1B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9D583-12EC-0F4B-BBFC-5D3E039A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3C03C-C27D-2B43-AE99-FCAF6F75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37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EA78-9239-2B4C-93E3-37EE3BA6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CCB71-92DC-3A49-8507-C87846B1A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F614D-4E56-EF4A-98F8-EB011B7A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348CE-11AE-334F-B6EE-DA85F99F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0873A-82CC-4545-8F93-078D5AFF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8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DB8A6F-CEE5-1140-9DAE-1F0E23A2B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4873C-E915-0742-BA7D-AC6DD6895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58CBC-433F-0D40-92AE-120E0358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7F886-AA6A-8541-8889-A03786ED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A473-7132-E54C-8FC8-E9A7AB35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2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C685-E69C-6A4C-B03D-E68606C2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8F944-A0DF-BC48-B64F-6F0BCC244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E6FA5-C867-B741-828F-29F71E1F5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1F82-3AB6-344D-9291-2830EFEB7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B72F0-7210-BF41-A4F3-13D489EE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4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FC67-55A3-E143-A5E9-35012EFFC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E2E37-3E5B-D74E-9C0D-48828111E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A2B87-943F-1A42-8684-BD7ECAA7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1F61B-DB09-7B45-A20E-55C31129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FD933-AE66-3F4E-9464-090410F3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8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1EDD-B7E5-F64A-B95B-944ECF50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5960-B84D-424B-89C1-D665AECDD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D90FF-6B0E-6544-A4E1-28FFA976C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656E0-F1AD-AB43-B54D-89BA3776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88C0F-5C82-9141-8903-59EDC79B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A296B-B7B0-2947-BC17-4D2F4821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0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7900-7D8C-7041-9E75-26B67F94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73A60-4770-CD42-8690-A7831500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3CA49-D92D-DA4A-9105-68479EAF9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4893A-9D1B-9D44-9E77-9EBC3A1D7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B4BFB-963D-8741-80E3-0B95B1B29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D890F4-C114-1544-8B6F-47C183BA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BF2F3-21B1-864A-AB13-F26B4400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D5054-8BCB-7B41-B4EC-523E3890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6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D015-5A84-1B42-A1C7-B8521ADC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52DCD-211E-3949-B971-2A262B2F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6E5C7-66EF-A745-9007-F826C54F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07FFA-C966-6944-89F9-99CD7B6E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6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97CB3-5AC5-6240-AA60-0C9A8A774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82B83-A9D1-1E4B-89E1-664B6099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1970D-2E9D-9F40-A857-196CBC31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8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131C-7C8A-A849-A95B-42B77C94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D9497-FC11-404B-963A-D8B3CD4E4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91B76-F46B-ED4D-BEB4-48EEEC79D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720AB-C87F-734C-AA21-7E4D8098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652E0-23B7-1B49-B6A2-867A978F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267B0-EAB5-1247-BF7D-1B0F33DC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33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E17E-A8AF-364E-8404-0C2BE4AC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68B8A0-F9AA-8544-B393-6ECDDE247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8C00F-422C-C146-84B9-9D7E311C5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055FC-7954-574E-BAEB-73A5FCA8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B1A1A-B869-BA42-95BB-945E0C33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68FD5-EF00-624B-BE9A-AFBF97A2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9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E999-7B45-EF48-ACD4-4849C52A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03800-B696-4646-9ED6-58FB67854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DABD9-8B4F-6842-BAE2-DFF8A3976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F091C-7309-A04A-864E-D2CBCA3AE9C3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69DFE-F183-2A47-BFF2-7F9450DD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158E3-D062-DA4B-AC3E-08830406E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B00FB-9D38-9A47-816D-E4D45B405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6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residentmario.github.io/geoplot/index.html" TargetMode="External"/><Relationship Id="rId3" Type="http://schemas.openxmlformats.org/officeDocument/2006/relationships/hyperlink" Target="http://geopandas.org/" TargetMode="External"/><Relationship Id="rId7" Type="http://schemas.openxmlformats.org/officeDocument/2006/relationships/hyperlink" Target="https://rasterio.readthedocs.io/en/latest/" TargetMode="External"/><Relationship Id="rId2" Type="http://schemas.openxmlformats.org/officeDocument/2006/relationships/hyperlink" Target="https://osmnx.readthedocs.io/en/stab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fletjs.com/reference-1.3.0.html" TargetMode="External"/><Relationship Id="rId5" Type="http://schemas.openxmlformats.org/officeDocument/2006/relationships/hyperlink" Target="https://ge(opy.readthedocs.io/en/stable/" TargetMode="External"/><Relationship Id="rId4" Type="http://schemas.openxmlformats.org/officeDocument/2006/relationships/hyperlink" Target="https://python-visualization.github.io/folium/" TargetMode="External"/><Relationship Id="rId9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.carto.com/u/santiagoa/viz/d1ac8b98-6f5d-11e4-b990-0e018d66dc29/embed_ma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0DAF-5114-0142-9CD5-C28A3F86C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830" y="1015656"/>
            <a:ext cx="10084340" cy="2387600"/>
          </a:xfrm>
        </p:spPr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A Data Scientist’s Approach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sz="4000" dirty="0">
                <a:latin typeface="Avenir Roman" panose="02000503020000020003" pitchFamily="2" charset="0"/>
              </a:rPr>
              <a:t>to working with Geospatial Data</a:t>
            </a:r>
            <a:endParaRPr lang="en-US" dirty="0">
              <a:latin typeface="Avenir Roman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F1EB5-095B-554D-9DEE-9A3CDCFC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4914"/>
            <a:ext cx="9144000" cy="12192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Jeremy Seibert</a:t>
            </a:r>
          </a:p>
          <a:p>
            <a:r>
              <a:rPr lang="en-US" sz="2000" dirty="0"/>
              <a:t>Graduate Student at the University of Southern Indiana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15537-987C-6C43-8C1B-593B72BA7DCA}"/>
              </a:ext>
            </a:extLst>
          </p:cNvPr>
          <p:cNvSpPr txBox="1"/>
          <p:nvPr/>
        </p:nvSpPr>
        <p:spPr>
          <a:xfrm>
            <a:off x="4692996" y="5816322"/>
            <a:ext cx="275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Jaseibert2@eagles.usi.edu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C18DA-7C1F-F44E-BC6B-654EBA7EC676}"/>
              </a:ext>
            </a:extLst>
          </p:cNvPr>
          <p:cNvSpPr txBox="1"/>
          <p:nvPr/>
        </p:nvSpPr>
        <p:spPr>
          <a:xfrm>
            <a:off x="4558747" y="5446990"/>
            <a:ext cx="302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Jaseibert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BDA40-E5A1-A545-900B-905906C1A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Fundamental Cartography &amp; Geodetic Concepts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Basics of GIS and Geospatial data 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Develop an understanding of the most up-to-date GIS tools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Walk-through python packages for data visualization and analysis (Python 3.6)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B6AA-B51D-C34E-B7B4-B31382C4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39" y="2220686"/>
            <a:ext cx="10515600" cy="197603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Fundamental Concepts of</a:t>
            </a:r>
            <a:br>
              <a:rPr lang="en-US" dirty="0">
                <a:latin typeface="Avenir Roman" panose="02000503020000020003" pitchFamily="2" charset="0"/>
              </a:rPr>
            </a:br>
            <a:r>
              <a:rPr lang="en-US" dirty="0">
                <a:latin typeface="Avenir Roman" panose="02000503020000020003" pitchFamily="2" charset="0"/>
              </a:rPr>
              <a:t>Cartography</a:t>
            </a:r>
          </a:p>
        </p:txBody>
      </p:sp>
    </p:spTree>
    <p:extLst>
      <p:ext uri="{BB962C8B-B14F-4D97-AF65-F5344CB8AC3E}">
        <p14:creationId xmlns:p14="http://schemas.microsoft.com/office/powerpoint/2010/main" val="137255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674E-E662-AA44-82CA-FB86D6ABF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39" y="2228633"/>
            <a:ext cx="10515600" cy="16197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Coordinate Systems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Geodetic Datum’s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Geometric Constructs &amp; Approximations </a:t>
            </a: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B6AA-B51D-C34E-B7B4-B31382C4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39" y="2898843"/>
            <a:ext cx="10515600" cy="98658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DE00BF"/>
                </a:solidFill>
                <a:latin typeface="Avenir Roman" panose="02000503020000020003" pitchFamily="2" charset="0"/>
              </a:rPr>
              <a:t>Coordinate Systems</a:t>
            </a:r>
            <a:endParaRPr lang="en-US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273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717A5-BFB1-434F-A3F5-2BC902B9C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056" y="719848"/>
            <a:ext cx="10515600" cy="55421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Every spatial dataset has at least a 2-dimenstional coordinate system (X,Y)  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More accurate GIS datasets (i.e. CRS) include an 3</a:t>
            </a:r>
            <a:r>
              <a:rPr lang="en-US" baseline="30000" dirty="0">
                <a:latin typeface="Avenir Next" panose="020B0503020202020204" pitchFamily="34" charset="0"/>
              </a:rPr>
              <a:t>rd</a:t>
            </a:r>
            <a:r>
              <a:rPr lang="en-US" dirty="0">
                <a:latin typeface="Avenir Next" panose="020B0503020202020204" pitchFamily="34" charset="0"/>
              </a:rPr>
              <a:t> axis defined by variable (Z) 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C2FDA-965E-1044-A265-2A74D9A7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91" y="3151762"/>
            <a:ext cx="3256022" cy="3110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97985-4416-F647-8952-5661016B4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03" y="3151763"/>
            <a:ext cx="3296239" cy="31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B6AA-B51D-C34E-B7B4-B31382C4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39" y="2898843"/>
            <a:ext cx="10515600" cy="98658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venir Roman" panose="02000503020000020003" pitchFamily="2" charset="0"/>
              </a:rPr>
              <a:t>Geodetic Datum’s</a:t>
            </a:r>
            <a:endParaRPr lang="en-US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6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80A0C-B220-A045-97AD-5BFFC9765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749"/>
            <a:ext cx="10515600" cy="5632214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A </a:t>
            </a:r>
            <a:r>
              <a:rPr lang="en-US" b="1" dirty="0">
                <a:solidFill>
                  <a:srgbClr val="0070C0"/>
                </a:solidFill>
                <a:latin typeface="Avenir Next" panose="020B0503020202020204" pitchFamily="34" charset="0"/>
              </a:rPr>
              <a:t>datum</a:t>
            </a:r>
            <a:r>
              <a:rPr lang="en-US" dirty="0">
                <a:latin typeface="Avenir Next" panose="020B0503020202020204" pitchFamily="34" charset="0"/>
              </a:rPr>
              <a:t> is a model that approximates the shape of the earth to enable accurate position, length, and area calculations (X,Y,Z).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There are </a:t>
            </a:r>
            <a:r>
              <a:rPr lang="en-US" b="1" dirty="0">
                <a:solidFill>
                  <a:srgbClr val="0070C0"/>
                </a:solidFill>
                <a:latin typeface="Avenir Next" panose="020B0503020202020204" pitchFamily="34" charset="0"/>
              </a:rPr>
              <a:t>3 primary Geodetic Datum’s</a:t>
            </a:r>
            <a:r>
              <a:rPr lang="en-US" dirty="0">
                <a:latin typeface="Avenir Next" panose="020B0503020202020204" pitchFamily="34" charset="0"/>
              </a:rPr>
              <a:t>: 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Avenir Next" panose="020B0503020202020204" pitchFamily="34" charset="0"/>
              </a:rPr>
              <a:t>2 Horizontal Datum’s </a:t>
            </a:r>
            <a:r>
              <a:rPr lang="en-US" dirty="0">
                <a:latin typeface="Avenir Next" panose="020B0503020202020204" pitchFamily="34" charset="0"/>
              </a:rPr>
              <a:t>can be thought of as the constructs of the 2-dimensional coordinate system (i.e. Latitude &amp; Longitude) or (X, Y).</a:t>
            </a:r>
            <a:endParaRPr lang="en-US" u="sng" dirty="0">
              <a:latin typeface="Avenir Next" panose="020B0503020202020204" pitchFamily="34" charset="0"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Avenir Next" panose="020B0503020202020204" pitchFamily="34" charset="0"/>
              </a:rPr>
              <a:t>1 Vertical Datum </a:t>
            </a:r>
            <a:r>
              <a:rPr lang="en-US" dirty="0">
                <a:latin typeface="Avenir Next" panose="020B0503020202020204" pitchFamily="34" charset="0"/>
              </a:rPr>
              <a:t>refers the Z-axis in the 3-dimensional coordinate system and is the unit of measurement for elevation/altitude.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The 3 Geodetic Datums are the foundation of any Coordinate Reference System (CRS).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The most common Coordinate Reference System the World Geographic System created in 1984 </a:t>
            </a:r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Avenir Next" panose="020B0503020202020204" pitchFamily="34" charset="0"/>
              </a:rPr>
              <a:t>WGS84</a:t>
            </a:r>
            <a:r>
              <a:rPr lang="en-US" dirty="0">
                <a:solidFill>
                  <a:srgbClr val="0070C0"/>
                </a:solidFill>
                <a:latin typeface="Avenir Next" panose="020B0503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46818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B6AA-B51D-C34E-B7B4-B31382C4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69" y="1601902"/>
            <a:ext cx="10515600" cy="242628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E0A4"/>
                </a:solidFill>
                <a:latin typeface="Avenir Roman" panose="02000503020000020003" pitchFamily="2" charset="0"/>
              </a:rPr>
              <a:t>Geometric Constructs &amp; Projections</a:t>
            </a:r>
            <a:endParaRPr lang="en-US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08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5A456-4527-5C4A-BCA4-0C7CA61B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417"/>
            <a:ext cx="10515600" cy="4834546"/>
          </a:xfrm>
        </p:spPr>
        <p:txBody>
          <a:bodyPr numCol="2"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Cartographers refer to the 3-D representation’s shape, as a Reference Surface, or a Reference Ellipsoid.</a:t>
            </a:r>
          </a:p>
          <a:p>
            <a:pPr lvl="1">
              <a:spcAft>
                <a:spcPts val="1200"/>
              </a:spcAft>
            </a:pPr>
            <a:r>
              <a:rPr lang="en-US" u="sng" dirty="0">
                <a:latin typeface="Avenir Next" panose="020B0503020202020204" pitchFamily="34" charset="0"/>
              </a:rPr>
              <a:t>Sphere</a:t>
            </a:r>
            <a:r>
              <a:rPr lang="en-US" dirty="0">
                <a:latin typeface="Avenir Next" panose="020B0503020202020204" pitchFamily="34" charset="0"/>
              </a:rPr>
              <a:t>: All 3 Axes have equal length.</a:t>
            </a:r>
          </a:p>
          <a:p>
            <a:pPr lvl="1">
              <a:spcAft>
                <a:spcPts val="1200"/>
              </a:spcAft>
            </a:pPr>
            <a:r>
              <a:rPr lang="en-US" u="sng" dirty="0">
                <a:latin typeface="Avenir Next" panose="020B0503020202020204" pitchFamily="34" charset="0"/>
              </a:rPr>
              <a:t>Spheroid</a:t>
            </a:r>
            <a:r>
              <a:rPr lang="en-US" dirty="0">
                <a:latin typeface="Avenir Next" panose="020B0503020202020204" pitchFamily="34" charset="0"/>
              </a:rPr>
              <a:t> : 2 Axes have the same length. </a:t>
            </a:r>
          </a:p>
          <a:p>
            <a:pPr lvl="1">
              <a:spcAft>
                <a:spcPts val="1200"/>
              </a:spcAft>
            </a:pPr>
            <a:r>
              <a:rPr lang="en-US" u="sng" dirty="0">
                <a:latin typeface="Avenir Next" panose="020B0503020202020204" pitchFamily="34" charset="0"/>
              </a:rPr>
              <a:t>Ellipsoid </a:t>
            </a:r>
            <a:r>
              <a:rPr lang="en-US" dirty="0">
                <a:latin typeface="Avenir Next" panose="020B0503020202020204" pitchFamily="34" charset="0"/>
              </a:rPr>
              <a:t>: All 3 Axes have different lengths. </a:t>
            </a:r>
          </a:p>
          <a:p>
            <a:pPr lvl="1">
              <a:spcAft>
                <a:spcPts val="1200"/>
              </a:spcAft>
            </a:pPr>
            <a:endParaRPr lang="en-US" u="sng" dirty="0">
              <a:latin typeface="Avenir Next" panose="020B0503020202020204" pitchFamily="34" charset="0"/>
            </a:endParaRPr>
          </a:p>
          <a:p>
            <a:pPr lvl="1"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A9068-3BB6-B842-8ED8-2AE125C3B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135" y="1342417"/>
            <a:ext cx="5341404" cy="50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5A456-4527-5C4A-BCA4-0C7CA61B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417"/>
            <a:ext cx="10515600" cy="4834546"/>
          </a:xfrm>
        </p:spPr>
        <p:txBody>
          <a:bodyPr numCol="2"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Avenir Next" panose="020B0503020202020204" pitchFamily="34" charset="0"/>
              </a:rPr>
              <a:t>The Actual surface of the Earth is NOT a perfect sphere. 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Rather it’s reference surface is best modeled as an Oblate Spheroid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The WGS84 CRS uses a spheroid whose radius is 6,378.137 km (3,963.191 mi) at the equator &amp; 6,356.752 km (3,949.903 mi) at each pole.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E27B6E-361D-D242-9160-B5079967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417" y="1805152"/>
            <a:ext cx="5598885" cy="27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0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E557-5E5C-C74F-B219-4E14D134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CCFA"/>
                </a:solidFill>
                <a:latin typeface="Avenir Roman" panose="02000503020000020003" pitchFamily="2" charset="0"/>
              </a:rPr>
              <a:t>My 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7B7CE-9B84-5044-BE99-8D30A2BCA61B}"/>
              </a:ext>
            </a:extLst>
          </p:cNvPr>
          <p:cNvSpPr txBox="1"/>
          <p:nvPr/>
        </p:nvSpPr>
        <p:spPr>
          <a:xfrm>
            <a:off x="838200" y="2103908"/>
            <a:ext cx="55029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Next" panose="020B0503020202020204" pitchFamily="34" charset="0"/>
              </a:rPr>
              <a:t>Former Data Scientist, Intern at </a:t>
            </a:r>
            <a:r>
              <a:rPr lang="en-US" sz="2800" dirty="0" err="1">
                <a:latin typeface="Avenir Next" panose="020B0503020202020204" pitchFamily="34" charset="0"/>
              </a:rPr>
              <a:t>CPHandheld</a:t>
            </a:r>
            <a:r>
              <a:rPr lang="en-US" sz="2800" dirty="0">
                <a:latin typeface="Avenir Next" panose="020B0503020202020204" pitchFamily="34" charset="0"/>
              </a:rPr>
              <a:t> Technologies</a:t>
            </a:r>
          </a:p>
          <a:p>
            <a:endParaRPr lang="en-US" sz="2800" dirty="0">
              <a:latin typeface="Avenir Next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Next" panose="020B0503020202020204" pitchFamily="34" charset="0"/>
              </a:rPr>
              <a:t>Current M.B.A in Data Analytics Student</a:t>
            </a:r>
          </a:p>
          <a:p>
            <a:endParaRPr lang="en-US" sz="2800" dirty="0">
              <a:latin typeface="Avenir Next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Next" panose="020B0503020202020204" pitchFamily="34" charset="0"/>
              </a:rPr>
              <a:t>Recent Market Research Analyst at Vectren Corp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066C06E-F131-6C46-A80C-F2DFD3C10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927" y="3427216"/>
            <a:ext cx="4761675" cy="892814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FE49AC-7EB5-4A4B-B0E7-07819B13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012" y="4987894"/>
            <a:ext cx="38100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BE1230-482A-A04D-BEF5-AEACCBBF1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329" y="1116247"/>
            <a:ext cx="2130873" cy="21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0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0E9-FDE9-1841-AA01-02C0A506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2504168"/>
            <a:ext cx="10515600" cy="2116818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Avenir Roman" panose="02000503020000020003" pitchFamily="2" charset="0"/>
              </a:rPr>
              <a:t>Basics of GIS and Geospatial data </a:t>
            </a:r>
          </a:p>
        </p:txBody>
      </p:sp>
    </p:spTree>
    <p:extLst>
      <p:ext uri="{BB962C8B-B14F-4D97-AF65-F5344CB8AC3E}">
        <p14:creationId xmlns:p14="http://schemas.microsoft.com/office/powerpoint/2010/main" val="2653859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B6AA-B51D-C34E-B7B4-B31382C4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976" y="2455816"/>
            <a:ext cx="10515600" cy="218726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45D2B"/>
                </a:solidFill>
                <a:latin typeface="Avenir Roman" panose="02000503020000020003" pitchFamily="2" charset="0"/>
              </a:rPr>
              <a:t>Technology used to collect Geospatial Data</a:t>
            </a:r>
            <a:endParaRPr lang="en-US" dirty="0">
              <a:solidFill>
                <a:srgbClr val="F45D2B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52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CE799-72A0-E84D-A2CC-1DBE780C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17" y="295385"/>
            <a:ext cx="6259113" cy="321183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Data Capture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Satellites (Imagery or Differential GPS)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Drones/UAV (Lidar)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Surveyors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Data Digitization/Processing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Manual Landmarking/Geocoding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Image Classification (ERDAS or ENVI)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89ACE-C9F5-304B-BA54-5AF39F75F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94" y="3702746"/>
            <a:ext cx="4674428" cy="2840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C1089-6A48-C544-88B3-2D37C2349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78" y="509632"/>
            <a:ext cx="4766310" cy="2706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053FA-0553-F249-B708-3A6B710E8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23" y="3727141"/>
            <a:ext cx="4046221" cy="2816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C16AFF-CBD9-7246-BA04-B3AE410E69D1}"/>
              </a:ext>
            </a:extLst>
          </p:cNvPr>
          <p:cNvSpPr txBox="1"/>
          <p:nvPr/>
        </p:nvSpPr>
        <p:spPr>
          <a:xfrm>
            <a:off x="2521857" y="3333414"/>
            <a:ext cx="348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High-Resolution Satellite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5F1CD-C6F7-1C40-9118-61E247964F1E}"/>
              </a:ext>
            </a:extLst>
          </p:cNvPr>
          <p:cNvSpPr txBox="1"/>
          <p:nvPr/>
        </p:nvSpPr>
        <p:spPr>
          <a:xfrm>
            <a:off x="7830303" y="3322549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A Modern Surveyor’s Rendering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183DC-C8A2-3447-97D8-63162213C7CF}"/>
              </a:ext>
            </a:extLst>
          </p:cNvPr>
          <p:cNvSpPr txBox="1"/>
          <p:nvPr/>
        </p:nvSpPr>
        <p:spPr>
          <a:xfrm>
            <a:off x="8008973" y="140300"/>
            <a:ext cx="317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High-Resolution Lidar Image</a:t>
            </a:r>
          </a:p>
        </p:txBody>
      </p:sp>
    </p:spTree>
    <p:extLst>
      <p:ext uri="{BB962C8B-B14F-4D97-AF65-F5344CB8AC3E}">
        <p14:creationId xmlns:p14="http://schemas.microsoft.com/office/powerpoint/2010/main" val="10263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B6AA-B51D-C34E-B7B4-B31382C4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00" y="2808513"/>
            <a:ext cx="10515600" cy="108152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145AFF"/>
                </a:solidFill>
                <a:latin typeface="Avenir Roman" panose="02000503020000020003" pitchFamily="2" charset="0"/>
              </a:rPr>
              <a:t>2 Spatial Data Types</a:t>
            </a:r>
          </a:p>
        </p:txBody>
      </p:sp>
    </p:spTree>
    <p:extLst>
      <p:ext uri="{BB962C8B-B14F-4D97-AF65-F5344CB8AC3E}">
        <p14:creationId xmlns:p14="http://schemas.microsoft.com/office/powerpoint/2010/main" val="1217025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EA7534-8CAE-D247-B392-CDABC46E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4" y="909492"/>
            <a:ext cx="4914900" cy="4980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78951-F0EA-2D44-99FA-548E0BF8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508" y="909492"/>
            <a:ext cx="4426719" cy="49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8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0A5ED8B-CBD3-A440-A138-A66E0D7D5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185" y="237941"/>
            <a:ext cx="8784772" cy="6620059"/>
          </a:xfrm>
        </p:spPr>
      </p:pic>
    </p:spTree>
    <p:extLst>
      <p:ext uri="{BB962C8B-B14F-4D97-AF65-F5344CB8AC3E}">
        <p14:creationId xmlns:p14="http://schemas.microsoft.com/office/powerpoint/2010/main" val="104295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71774-301F-D64F-A3B2-858158A45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24" y="533681"/>
            <a:ext cx="5157787" cy="823912"/>
          </a:xfrm>
        </p:spPr>
        <p:txBody>
          <a:bodyPr/>
          <a:lstStyle/>
          <a:p>
            <a:pPr algn="ctr"/>
            <a:r>
              <a:rPr lang="en-US" u="sng" dirty="0">
                <a:solidFill>
                  <a:srgbClr val="145AFF"/>
                </a:solidFill>
                <a:latin typeface="Avenir Roman" panose="02000503020000020003" pitchFamily="2" charset="0"/>
              </a:rPr>
              <a:t>VECTOR</a:t>
            </a:r>
            <a:r>
              <a:rPr lang="en-US" dirty="0">
                <a:latin typeface="Avenir Roman" panose="02000503020000020003" pitchFamily="2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5C224-DF45-204C-9C13-F4EA129C5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489" y="1357591"/>
            <a:ext cx="5157787" cy="4612901"/>
          </a:xfrm>
        </p:spPr>
        <p:txBody>
          <a:bodyPr>
            <a:normAutofit fontScale="85000" lnSpcReduction="10000"/>
          </a:bodyPr>
          <a:lstStyle/>
          <a:p>
            <a:pPr fontAlgn="base">
              <a:spcAft>
                <a:spcPts val="600"/>
              </a:spcAft>
            </a:pPr>
            <a:r>
              <a:rPr lang="en-US" b="1" dirty="0">
                <a:latin typeface="Avenir Next" panose="020B0503020202020204" pitchFamily="34" charset="0"/>
              </a:rPr>
              <a:t>Points, lines, polygons</a:t>
            </a:r>
          </a:p>
          <a:p>
            <a:pPr fontAlgn="base">
              <a:spcAft>
                <a:spcPts val="600"/>
              </a:spcAft>
            </a:pPr>
            <a:r>
              <a:rPr lang="en-US" b="1" dirty="0">
                <a:latin typeface="Avenir Next" panose="020B0503020202020204" pitchFamily="34" charset="0"/>
              </a:rPr>
              <a:t>Features with discrete shapes and boundaries </a:t>
            </a:r>
            <a:r>
              <a:rPr lang="en-US" dirty="0">
                <a:latin typeface="Avenir Next" panose="020B0503020202020204" pitchFamily="34" charset="0"/>
              </a:rPr>
              <a:t>(e.g., street, land ownership parcel, well)</a:t>
            </a:r>
          </a:p>
          <a:p>
            <a:pPr fontAlgn="base">
              <a:spcAft>
                <a:spcPts val="600"/>
              </a:spcAft>
            </a:pPr>
            <a:r>
              <a:rPr lang="en-US" dirty="0">
                <a:latin typeface="Avenir Next" panose="020B0503020202020204" pitchFamily="34" charset="0"/>
              </a:rPr>
              <a:t>Database management</a:t>
            </a:r>
          </a:p>
          <a:p>
            <a:pPr fontAlgn="base">
              <a:spcAft>
                <a:spcPts val="600"/>
              </a:spcAft>
            </a:pPr>
            <a:r>
              <a:rPr lang="en-US" dirty="0">
                <a:latin typeface="Avenir Next" panose="020B0503020202020204" pitchFamily="34" charset="0"/>
              </a:rPr>
              <a:t>Database Query and reporting</a:t>
            </a:r>
          </a:p>
          <a:p>
            <a:pPr fontAlgn="base">
              <a:spcAft>
                <a:spcPts val="600"/>
              </a:spcAft>
            </a:pPr>
            <a:r>
              <a:rPr lang="en-US" dirty="0">
                <a:latin typeface="Avenir Next" panose="020B0503020202020204" pitchFamily="34" charset="0"/>
              </a:rPr>
              <a:t>Network Analysis</a:t>
            </a:r>
          </a:p>
          <a:p>
            <a:pPr fontAlgn="base">
              <a:spcAft>
                <a:spcPts val="600"/>
              </a:spcAft>
            </a:pPr>
            <a:r>
              <a:rPr lang="en-US" dirty="0">
                <a:latin typeface="Avenir Next" panose="020B0503020202020204" pitchFamily="34" charset="0"/>
              </a:rPr>
              <a:t>High quality maps</a:t>
            </a:r>
          </a:p>
          <a:p>
            <a:pPr fontAlgn="base">
              <a:spcAft>
                <a:spcPts val="600"/>
              </a:spcAft>
            </a:pPr>
            <a:r>
              <a:rPr lang="en-US" dirty="0">
                <a:latin typeface="Avenir Next" panose="020B0503020202020204" pitchFamily="34" charset="0"/>
              </a:rPr>
              <a:t>More closely resembles real world</a:t>
            </a:r>
          </a:p>
          <a:p>
            <a:pPr fontAlgn="base">
              <a:spcAft>
                <a:spcPts val="600"/>
              </a:spcAft>
            </a:pPr>
            <a:r>
              <a:rPr lang="en-US" dirty="0">
                <a:latin typeface="Avenir Next" panose="020B0503020202020204" pitchFamily="34" charset="0"/>
              </a:rPr>
              <a:t>Spatial analysis and modeling 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60B58-E8AA-6040-A96F-754CCDE0F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6211" y="533681"/>
            <a:ext cx="5183188" cy="823912"/>
          </a:xfrm>
        </p:spPr>
        <p:txBody>
          <a:bodyPr/>
          <a:lstStyle/>
          <a:p>
            <a:pPr algn="ctr"/>
            <a:r>
              <a:rPr lang="en-US" u="sng" dirty="0">
                <a:solidFill>
                  <a:srgbClr val="145AFF"/>
                </a:solidFill>
                <a:latin typeface="Avenir Roman" panose="02000503020000020003" pitchFamily="2" charset="0"/>
              </a:rPr>
              <a:t>RASTER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DAA94-033F-854D-BF6C-1C3362346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36341" y="1357592"/>
            <a:ext cx="5183188" cy="4612901"/>
          </a:xfrm>
        </p:spPr>
        <p:txBody>
          <a:bodyPr>
            <a:normAutofit fontScale="85000" lnSpcReduction="10000"/>
          </a:bodyPr>
          <a:lstStyle/>
          <a:p>
            <a:pPr fontAlgn="base">
              <a:spcAft>
                <a:spcPts val="600"/>
              </a:spcAft>
            </a:pPr>
            <a:r>
              <a:rPr lang="en-US" b="1" dirty="0">
                <a:latin typeface="Avenir Next" panose="020B0503020202020204" pitchFamily="34" charset="0"/>
              </a:rPr>
              <a:t>Areas broken into ‘pixels’ or cells, each containing data</a:t>
            </a:r>
          </a:p>
          <a:p>
            <a:pPr fontAlgn="base">
              <a:spcAft>
                <a:spcPts val="600"/>
              </a:spcAft>
            </a:pPr>
            <a:r>
              <a:rPr lang="en-US" b="1" dirty="0">
                <a:latin typeface="Avenir Next" panose="020B0503020202020204" pitchFamily="34" charset="0"/>
              </a:rPr>
              <a:t>Good at representing dense data</a:t>
            </a:r>
          </a:p>
          <a:p>
            <a:pPr fontAlgn="base">
              <a:spcAft>
                <a:spcPts val="600"/>
              </a:spcAft>
            </a:pPr>
            <a:r>
              <a:rPr lang="en-US" dirty="0">
                <a:latin typeface="Avenir Next" panose="020B0503020202020204" pitchFamily="34" charset="0"/>
              </a:rPr>
              <a:t>Continuous surfaces with fuzzy boundaries or with qualities that change </a:t>
            </a:r>
            <a:r>
              <a:rPr lang="en-US" i="1" dirty="0">
                <a:latin typeface="Avenir Next" panose="020B0503020202020204" pitchFamily="34" charset="0"/>
              </a:rPr>
              <a:t>gradually</a:t>
            </a:r>
            <a:r>
              <a:rPr lang="en-US" b="1" dirty="0">
                <a:latin typeface="Avenir Next" panose="020B0503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</a:rPr>
              <a:t>over space (e.g., soil, land cover, vegetation, pollution)</a:t>
            </a:r>
          </a:p>
          <a:p>
            <a:pPr fontAlgn="base">
              <a:spcAft>
                <a:spcPts val="600"/>
              </a:spcAft>
            </a:pPr>
            <a:r>
              <a:rPr lang="en-US" dirty="0">
                <a:latin typeface="Avenir Next" panose="020B0503020202020204" pitchFamily="34" charset="0"/>
              </a:rPr>
              <a:t>Spatial analysis and modeling (e.g. agricultural sustainability)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4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6252-4143-D048-9B20-07703C0D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08" y="2824843"/>
            <a:ext cx="10515600" cy="1574346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4B3ED2"/>
                </a:solidFill>
                <a:latin typeface="Avenir Roman" panose="02000503020000020003" pitchFamily="2" charset="0"/>
              </a:rPr>
              <a:t>Python Geospatial Ecosystem</a:t>
            </a:r>
          </a:p>
        </p:txBody>
      </p:sp>
    </p:spTree>
    <p:extLst>
      <p:ext uri="{BB962C8B-B14F-4D97-AF65-F5344CB8AC3E}">
        <p14:creationId xmlns:p14="http://schemas.microsoft.com/office/powerpoint/2010/main" val="1928227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82B41-7274-0648-9FCD-D2868A74B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9471"/>
            <a:ext cx="10515600" cy="550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Next" panose="020B0503020202020204" pitchFamily="34" charset="0"/>
              </a:rPr>
              <a:t>Frameworks</a:t>
            </a:r>
          </a:p>
          <a:p>
            <a:pPr lvl="1"/>
            <a:r>
              <a:rPr lang="en-US" sz="2800" dirty="0" err="1">
                <a:latin typeface="Avenir Next" panose="020B0503020202020204" pitchFamily="34" charset="0"/>
              </a:rPr>
              <a:t>Geopandas</a:t>
            </a:r>
            <a:r>
              <a:rPr lang="en-US" sz="2800" dirty="0">
                <a:latin typeface="Avenir Next" panose="020B0503020202020204" pitchFamily="34" charset="0"/>
              </a:rPr>
              <a:t> (Analysis &amp; Visualization)</a:t>
            </a:r>
          </a:p>
          <a:p>
            <a:pPr lvl="1"/>
            <a:r>
              <a:rPr lang="en-US" sz="2800" dirty="0">
                <a:latin typeface="Avenir Next" panose="020B0503020202020204" pitchFamily="34" charset="0"/>
              </a:rPr>
              <a:t>Folium (Visualization)</a:t>
            </a:r>
          </a:p>
          <a:p>
            <a:pPr lvl="1"/>
            <a:r>
              <a:rPr lang="en-US" sz="2800" dirty="0" err="1">
                <a:latin typeface="Avenir Next" panose="020B0503020202020204" pitchFamily="34" charset="0"/>
              </a:rPr>
              <a:t>OSMnx</a:t>
            </a:r>
            <a:r>
              <a:rPr lang="en-US" sz="2800" dirty="0">
                <a:latin typeface="Avenir Next" panose="020B0503020202020204" pitchFamily="34" charset="0"/>
              </a:rPr>
              <a:t> (Python for Street Layers) </a:t>
            </a:r>
          </a:p>
          <a:p>
            <a:pPr lvl="1"/>
            <a:r>
              <a:rPr lang="en-US" sz="2800" dirty="0" err="1">
                <a:latin typeface="Avenir Next" panose="020B0503020202020204" pitchFamily="34" charset="0"/>
              </a:rPr>
              <a:t>Geopy</a:t>
            </a:r>
            <a:r>
              <a:rPr lang="en-US" sz="2800" dirty="0">
                <a:latin typeface="Avenir Next" panose="020B0503020202020204" pitchFamily="34" charset="0"/>
              </a:rPr>
              <a:t> (Coordinate References/database)</a:t>
            </a:r>
          </a:p>
          <a:p>
            <a:pPr lvl="1"/>
            <a:r>
              <a:rPr lang="en-US" sz="2800" dirty="0" err="1">
                <a:latin typeface="Avenir Next" panose="020B0503020202020204" pitchFamily="34" charset="0"/>
              </a:rPr>
              <a:t>Rasterio</a:t>
            </a:r>
            <a:r>
              <a:rPr lang="en-US" sz="2800" dirty="0">
                <a:latin typeface="Avenir Next" panose="020B0503020202020204" pitchFamily="34" charset="0"/>
              </a:rPr>
              <a:t> (Python for working with spatial raster data)</a:t>
            </a:r>
          </a:p>
          <a:p>
            <a:pPr lvl="1"/>
            <a:r>
              <a:rPr lang="en-US" sz="2800" dirty="0" err="1">
                <a:latin typeface="Avenir Next" panose="020B0503020202020204" pitchFamily="34" charset="0"/>
              </a:rPr>
              <a:t>Leaflet.js</a:t>
            </a:r>
            <a:r>
              <a:rPr lang="en-US" sz="2800" dirty="0">
                <a:latin typeface="Avenir Next" panose="020B0503020202020204" pitchFamily="34" charset="0"/>
              </a:rPr>
              <a:t> (Underlying functionality for Folium) </a:t>
            </a:r>
          </a:p>
          <a:p>
            <a:pPr lvl="1"/>
            <a:r>
              <a:rPr lang="en-US" sz="2800" dirty="0" err="1">
                <a:latin typeface="Avenir Next" panose="020B0503020202020204" pitchFamily="34" charset="0"/>
              </a:rPr>
              <a:t>Geoplot</a:t>
            </a:r>
            <a:r>
              <a:rPr lang="en-US" sz="2800" dirty="0">
                <a:latin typeface="Avenir Next" panose="020B0503020202020204" pitchFamily="34" charset="0"/>
              </a:rPr>
              <a:t> (more High-level spatial Visualization)</a:t>
            </a:r>
          </a:p>
        </p:txBody>
      </p:sp>
    </p:spTree>
    <p:extLst>
      <p:ext uri="{BB962C8B-B14F-4D97-AF65-F5344CB8AC3E}">
        <p14:creationId xmlns:p14="http://schemas.microsoft.com/office/powerpoint/2010/main" val="1500521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6252-4143-D048-9B20-07703C0D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08" y="2824843"/>
            <a:ext cx="10515600" cy="1574346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145AFF"/>
                </a:solidFill>
                <a:latin typeface="Avenir Roman" panose="02000503020000020003" pitchFamily="2" charset="0"/>
              </a:rPr>
              <a:t>Expanded Geospatial Ecosystem</a:t>
            </a:r>
          </a:p>
        </p:txBody>
      </p:sp>
    </p:spTree>
    <p:extLst>
      <p:ext uri="{BB962C8B-B14F-4D97-AF65-F5344CB8AC3E}">
        <p14:creationId xmlns:p14="http://schemas.microsoft.com/office/powerpoint/2010/main" val="69712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E557-5E5C-C74F-B219-4E14D134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20000"/>
                </a:solidFill>
                <a:latin typeface="Avenir Roman" panose="02000503020000020003" pitchFamily="2" charset="0"/>
              </a:rPr>
              <a:t>My Background with GIS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7B7CE-9B84-5044-BE99-8D30A2BCA61B}"/>
              </a:ext>
            </a:extLst>
          </p:cNvPr>
          <p:cNvSpPr txBox="1"/>
          <p:nvPr/>
        </p:nvSpPr>
        <p:spPr>
          <a:xfrm>
            <a:off x="838200" y="1399224"/>
            <a:ext cx="55029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Master’s Thesis: </a:t>
            </a:r>
            <a:r>
              <a:rPr lang="en-US" sz="2800" i="1" dirty="0">
                <a:latin typeface="Avenir Next" panose="020B0503020202020204" pitchFamily="34" charset="0"/>
              </a:rPr>
              <a:t>on Micro-Urban Transportation (Bike Share Programs) &amp; their Potential Economic Effects on the Urban Environment.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AFD62-79FA-744F-B657-C18EDA9B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91396" y="4147089"/>
            <a:ext cx="2755799" cy="2066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3905BD-4DC1-D24C-B312-A3BA43F5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3644" y="4188681"/>
            <a:ext cx="2756449" cy="2067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F3F9C4-3DA1-1144-AF62-465CC6F6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13005" y="2218057"/>
            <a:ext cx="4960406" cy="37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03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3DB2-FBCE-6540-AFA3-F75C8AF96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0C8F6-4200-394C-BC42-A8632D581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07" y="2758601"/>
            <a:ext cx="4553466" cy="1601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BD1979-1F6F-6143-93C8-3B66410B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16" y="435340"/>
            <a:ext cx="4911128" cy="2199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E1FE9A-17A0-6C43-AB1B-A8CDE3D07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470" y="4555210"/>
            <a:ext cx="3516741" cy="1957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12745-F778-9047-91DA-334AB4535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14" y="43805"/>
            <a:ext cx="4902653" cy="2729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BB90E9-3AF9-2742-A705-8CCCB177B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128" y="3143856"/>
            <a:ext cx="2867781" cy="30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93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6252-4143-D048-9B20-07703C0D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65" y="2922814"/>
            <a:ext cx="10515600" cy="98651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E00BF"/>
                </a:solidFill>
                <a:latin typeface="Avenir Roman" panose="02000503020000020003" pitchFamily="2" charset="0"/>
              </a:rPr>
              <a:t>Lets Jump in to the code!</a:t>
            </a:r>
          </a:p>
        </p:txBody>
      </p:sp>
    </p:spTree>
    <p:extLst>
      <p:ext uri="{BB962C8B-B14F-4D97-AF65-F5344CB8AC3E}">
        <p14:creationId xmlns:p14="http://schemas.microsoft.com/office/powerpoint/2010/main" val="3111629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6252-4143-D048-9B20-07703C0D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65" y="2922814"/>
            <a:ext cx="10515600" cy="98651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145AFF"/>
                </a:solidFill>
                <a:latin typeface="Avenir Roman" panose="02000503020000020003" pitchFamily="2" charset="0"/>
              </a:rPr>
              <a:t>GeoPandas</a:t>
            </a:r>
            <a:r>
              <a:rPr lang="en-US" b="1" dirty="0">
                <a:solidFill>
                  <a:srgbClr val="145AFF"/>
                </a:solidFill>
                <a:latin typeface="Avenir Roman" panose="02000503020000020003" pitchFamily="2" charset="0"/>
              </a:rPr>
              <a:t> Summary</a:t>
            </a:r>
          </a:p>
        </p:txBody>
      </p:sp>
    </p:spTree>
    <p:extLst>
      <p:ext uri="{BB962C8B-B14F-4D97-AF65-F5344CB8AC3E}">
        <p14:creationId xmlns:p14="http://schemas.microsoft.com/office/powerpoint/2010/main" val="2091246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F4A00-5588-7149-A612-5B43A4AD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8" y="1923932"/>
            <a:ext cx="10515600" cy="284117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venir Next" panose="020B0503020202020204" pitchFamily="34" charset="0"/>
              </a:rPr>
              <a:t>Read and Write using a variety of file formats (</a:t>
            </a:r>
            <a:r>
              <a:rPr lang="en-US" dirty="0" err="1">
                <a:latin typeface="Avenir Next" panose="020B0503020202020204" pitchFamily="34" charset="0"/>
              </a:rPr>
              <a:t>GeoJSON</a:t>
            </a:r>
            <a:r>
              <a:rPr lang="en-US" dirty="0">
                <a:latin typeface="Avenir Next" panose="020B0503020202020204" pitchFamily="34" charset="0"/>
              </a:rPr>
              <a:t>, JSON, CSV,…)</a:t>
            </a:r>
          </a:p>
          <a:p>
            <a:r>
              <a:rPr lang="en-US" dirty="0">
                <a:latin typeface="Avenir Next" panose="020B0503020202020204" pitchFamily="34" charset="0"/>
              </a:rPr>
              <a:t>Familiar manipulation of attributes ( Pandas </a:t>
            </a:r>
            <a:r>
              <a:rPr lang="en-US" dirty="0" err="1">
                <a:latin typeface="Avenir Next" panose="020B0503020202020204" pitchFamily="34" charset="0"/>
              </a:rPr>
              <a:t>DataFrame</a:t>
            </a:r>
            <a:r>
              <a:rPr lang="en-US" dirty="0">
                <a:latin typeface="Avenir Next" panose="020B0503020202020204" pitchFamily="34" charset="0"/>
              </a:rPr>
              <a:t>)</a:t>
            </a:r>
          </a:p>
          <a:p>
            <a:r>
              <a:rPr lang="en-US" dirty="0">
                <a:latin typeface="Avenir Next" panose="020B0503020202020204" pitchFamily="34" charset="0"/>
              </a:rPr>
              <a:t>Spatial Operations (unions, difference, within, …) </a:t>
            </a:r>
          </a:p>
          <a:p>
            <a:r>
              <a:rPr lang="en-US" dirty="0">
                <a:latin typeface="Avenir Next" panose="020B0503020202020204" pitchFamily="34" charset="0"/>
              </a:rPr>
              <a:t>Quick Visualization of Geometries (matplotlib, folium)</a:t>
            </a:r>
          </a:p>
          <a:p>
            <a:r>
              <a:rPr lang="en-US" dirty="0">
                <a:latin typeface="Avenir Next" panose="020B0503020202020204" pitchFamily="34" charset="0"/>
              </a:rPr>
              <a:t>More Advanced Spatial operations (Spatial Joins, overlays, …)</a:t>
            </a:r>
          </a:p>
        </p:txBody>
      </p:sp>
    </p:spTree>
    <p:extLst>
      <p:ext uri="{BB962C8B-B14F-4D97-AF65-F5344CB8AC3E}">
        <p14:creationId xmlns:p14="http://schemas.microsoft.com/office/powerpoint/2010/main" val="881454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6252-4143-D048-9B20-07703C0D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65" y="2922814"/>
            <a:ext cx="10515600" cy="98651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CCFA"/>
                </a:solidFill>
                <a:latin typeface="Avenir Roman" panose="02000503020000020003" pitchFamily="2" charset="0"/>
              </a:rPr>
              <a:t>Folium Summary</a:t>
            </a:r>
          </a:p>
        </p:txBody>
      </p:sp>
    </p:spTree>
    <p:extLst>
      <p:ext uri="{BB962C8B-B14F-4D97-AF65-F5344CB8AC3E}">
        <p14:creationId xmlns:p14="http://schemas.microsoft.com/office/powerpoint/2010/main" val="1913666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F4A00-5588-7149-A612-5B43A4AD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8" y="1923932"/>
            <a:ext cx="10515600" cy="2841172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Folium can Read and Write (</a:t>
            </a:r>
            <a:r>
              <a:rPr lang="en-US" dirty="0" err="1">
                <a:latin typeface="Avenir Next" panose="020B0503020202020204" pitchFamily="34" charset="0"/>
              </a:rPr>
              <a:t>GeoJSON</a:t>
            </a:r>
            <a:r>
              <a:rPr lang="en-US" dirty="0">
                <a:latin typeface="Avenir Next" panose="020B0503020202020204" pitchFamily="34" charset="0"/>
              </a:rPr>
              <a:t>, </a:t>
            </a:r>
            <a:r>
              <a:rPr lang="en-US" dirty="0" err="1">
                <a:latin typeface="Avenir Next" panose="020B0503020202020204" pitchFamily="34" charset="0"/>
              </a:rPr>
              <a:t>TopoJSON</a:t>
            </a:r>
            <a:r>
              <a:rPr lang="en-US" dirty="0">
                <a:latin typeface="Avenir Next" panose="020B0503020202020204" pitchFamily="34" charset="0"/>
              </a:rPr>
              <a:t>, CSV,…)</a:t>
            </a:r>
          </a:p>
          <a:p>
            <a:r>
              <a:rPr lang="en-US" dirty="0">
                <a:latin typeface="Avenir Next" panose="020B0503020202020204" pitchFamily="34" charset="0"/>
              </a:rPr>
              <a:t>Works Congruently with Pandas for </a:t>
            </a:r>
            <a:r>
              <a:rPr lang="en-US" dirty="0" err="1">
                <a:latin typeface="Avenir Next" panose="020B0503020202020204" pitchFamily="34" charset="0"/>
              </a:rPr>
              <a:t>Dataframe</a:t>
            </a:r>
            <a:r>
              <a:rPr lang="en-US" dirty="0">
                <a:latin typeface="Avenir Next" panose="020B0503020202020204" pitchFamily="34" charset="0"/>
              </a:rPr>
              <a:t> Manipulation</a:t>
            </a:r>
          </a:p>
          <a:p>
            <a:r>
              <a:rPr lang="en-US" dirty="0">
                <a:latin typeface="Avenir Next" panose="020B0503020202020204" pitchFamily="34" charset="0"/>
              </a:rPr>
              <a:t>Build Interactive Maps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Different Map Styles</a:t>
            </a:r>
          </a:p>
          <a:p>
            <a:pPr lvl="1"/>
            <a:r>
              <a:rPr lang="en-US" dirty="0">
                <a:latin typeface="Avenir Next" panose="020B0503020202020204" pitchFamily="34" charset="0"/>
              </a:rPr>
              <a:t>Utilizes Full Functionality from </a:t>
            </a:r>
            <a:r>
              <a:rPr lang="en-US" dirty="0" err="1">
                <a:latin typeface="Avenir Next" panose="020B0503020202020204" pitchFamily="34" charset="0"/>
              </a:rPr>
              <a:t>Leaflet.JS</a:t>
            </a:r>
            <a:r>
              <a:rPr lang="en-US" dirty="0">
                <a:latin typeface="Avenir Next" panose="020B0503020202020204" pitchFamily="34" charset="0"/>
              </a:rPr>
              <a:t> (Draw, Export to HTML, …)</a:t>
            </a:r>
          </a:p>
          <a:p>
            <a:pPr lvl="1"/>
            <a:endParaRPr lang="en-US" dirty="0">
              <a:latin typeface="Avenir Nex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040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6252-4143-D048-9B20-07703C0D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65" y="2922814"/>
            <a:ext cx="10515600" cy="98651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4B3ED2"/>
                </a:solidFill>
                <a:latin typeface="Avenir Roman" panose="02000503020000020003" pitchFamily="2" charset="0"/>
              </a:rPr>
              <a:t>Framework Documentation</a:t>
            </a:r>
          </a:p>
        </p:txBody>
      </p:sp>
    </p:spTree>
    <p:extLst>
      <p:ext uri="{BB962C8B-B14F-4D97-AF65-F5344CB8AC3E}">
        <p14:creationId xmlns:p14="http://schemas.microsoft.com/office/powerpoint/2010/main" val="97511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82B41-7274-0648-9FCD-D2868A74B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9471"/>
            <a:ext cx="10515600" cy="3292929"/>
          </a:xfrm>
        </p:spPr>
        <p:txBody>
          <a:bodyPr>
            <a:normAutofit/>
          </a:bodyPr>
          <a:lstStyle/>
          <a:p>
            <a:pPr lvl="1"/>
            <a:r>
              <a:rPr lang="en-US" sz="2800" b="1" dirty="0" err="1">
                <a:solidFill>
                  <a:srgbClr val="4B3ED2"/>
                </a:solidFill>
                <a:latin typeface="Avenir Next" panose="020B0503020202020204" pitchFamily="34" charset="0"/>
              </a:rPr>
              <a:t>OSMnx</a:t>
            </a:r>
            <a:r>
              <a:rPr lang="en-US" sz="3600" dirty="0">
                <a:latin typeface="Avenir Next" panose="020B0503020202020204" pitchFamily="34" charset="0"/>
              </a:rPr>
              <a:t> </a:t>
            </a:r>
            <a:r>
              <a:rPr lang="en-US" sz="2000" dirty="0">
                <a:latin typeface="Avenir Next" panose="020B0503020202020204" pitchFamily="34" charset="0"/>
                <a:hlinkClick r:id="rId2"/>
              </a:rPr>
              <a:t>(Documentation)</a:t>
            </a:r>
            <a:endParaRPr lang="en-US" sz="2000" b="1" dirty="0">
              <a:solidFill>
                <a:srgbClr val="145AFF"/>
              </a:solidFill>
              <a:latin typeface="Avenir Next" panose="020B0503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145AFF"/>
                </a:solidFill>
                <a:latin typeface="Avenir Next" panose="020B0503020202020204" pitchFamily="34" charset="0"/>
              </a:rPr>
              <a:t>Geopandas</a:t>
            </a:r>
            <a:r>
              <a:rPr lang="en-US" sz="2800" b="1" dirty="0">
                <a:solidFill>
                  <a:srgbClr val="145AFF"/>
                </a:solidFill>
                <a:latin typeface="Avenir Next" panose="020B0503020202020204" pitchFamily="34" charset="0"/>
              </a:rPr>
              <a:t> </a:t>
            </a:r>
            <a:r>
              <a:rPr lang="en-US" sz="2000" dirty="0">
                <a:latin typeface="Avenir Next" panose="020B0503020202020204" pitchFamily="34" charset="0"/>
                <a:hlinkClick r:id="rId3"/>
              </a:rPr>
              <a:t>(Documentation)  </a:t>
            </a:r>
            <a:endParaRPr lang="en-US" sz="2000" dirty="0">
              <a:latin typeface="Avenir Next" panose="020B0503020202020204" pitchFamily="34" charset="0"/>
            </a:endParaRPr>
          </a:p>
          <a:p>
            <a:pPr lvl="1"/>
            <a:r>
              <a:rPr lang="en-US" sz="2800" b="1" dirty="0">
                <a:solidFill>
                  <a:srgbClr val="00CCFA"/>
                </a:solidFill>
                <a:latin typeface="Avenir Next" panose="020B0503020202020204" pitchFamily="34" charset="0"/>
              </a:rPr>
              <a:t>Folium </a:t>
            </a:r>
            <a:r>
              <a:rPr lang="en-US" sz="2000" dirty="0">
                <a:latin typeface="Avenir Next" panose="020B0503020202020204" pitchFamily="34" charset="0"/>
                <a:hlinkClick r:id="rId4"/>
              </a:rPr>
              <a:t>(Documentation)</a:t>
            </a:r>
            <a:endParaRPr lang="en-US" sz="2000" dirty="0">
              <a:latin typeface="Avenir Next" panose="020B0503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E0A4"/>
                </a:solidFill>
                <a:latin typeface="Avenir Next" panose="020B0503020202020204" pitchFamily="34" charset="0"/>
              </a:rPr>
              <a:t>GeoPy</a:t>
            </a:r>
            <a:r>
              <a:rPr lang="en-US" sz="2800" dirty="0">
                <a:latin typeface="Avenir Next" panose="020B0503020202020204" pitchFamily="34" charset="0"/>
              </a:rPr>
              <a:t> </a:t>
            </a:r>
            <a:r>
              <a:rPr lang="en-US" sz="2000" dirty="0">
                <a:latin typeface="Avenir Next" panose="020B0503020202020204" pitchFamily="34" charset="0"/>
                <a:hlinkClick r:id="rId5"/>
              </a:rPr>
              <a:t>(Documentation)</a:t>
            </a:r>
            <a:endParaRPr lang="en-US" sz="2000" dirty="0">
              <a:latin typeface="Avenir Next" panose="020B0503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00B050"/>
                </a:solidFill>
                <a:latin typeface="Avenir Next" panose="020B0503020202020204" pitchFamily="34" charset="0"/>
              </a:rPr>
              <a:t>Leaflet.js</a:t>
            </a:r>
            <a:r>
              <a:rPr lang="en-US" sz="2800" b="1" dirty="0">
                <a:solidFill>
                  <a:srgbClr val="00B050"/>
                </a:solidFill>
                <a:latin typeface="Avenir Next" panose="020B0503020202020204" pitchFamily="34" charset="0"/>
              </a:rPr>
              <a:t> </a:t>
            </a:r>
            <a:r>
              <a:rPr lang="en-US" sz="2000" dirty="0">
                <a:latin typeface="Avenir Next" panose="020B0503020202020204" pitchFamily="34" charset="0"/>
                <a:hlinkClick r:id="rId6"/>
              </a:rPr>
              <a:t>(Documentation)</a:t>
            </a:r>
            <a:endParaRPr lang="en-US" sz="2000" dirty="0">
              <a:latin typeface="Avenir Next" panose="020B0503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92D050"/>
                </a:solidFill>
                <a:latin typeface="Avenir Next" panose="020B0503020202020204" pitchFamily="34" charset="0"/>
              </a:rPr>
              <a:t>Rasterio</a:t>
            </a:r>
            <a:r>
              <a:rPr lang="en-US" sz="2800" dirty="0">
                <a:solidFill>
                  <a:srgbClr val="F20000"/>
                </a:solidFill>
                <a:latin typeface="Avenir Next" panose="020B0503020202020204" pitchFamily="34" charset="0"/>
              </a:rPr>
              <a:t> </a:t>
            </a:r>
            <a:r>
              <a:rPr lang="en-US" sz="2000" dirty="0">
                <a:latin typeface="Avenir Next" panose="020B0503020202020204" pitchFamily="34" charset="0"/>
                <a:hlinkClick r:id="rId7"/>
              </a:rPr>
              <a:t>(Documentation)</a:t>
            </a:r>
            <a:endParaRPr lang="en-US" sz="2000" dirty="0">
              <a:latin typeface="Avenir Next" panose="020B0503020202020204" pitchFamily="34" charset="0"/>
            </a:endParaRPr>
          </a:p>
          <a:p>
            <a:pPr lvl="1"/>
            <a:r>
              <a:rPr lang="en-US" sz="2800" b="1" dirty="0" err="1">
                <a:solidFill>
                  <a:srgbClr val="FFC000"/>
                </a:solidFill>
                <a:latin typeface="Avenir Next" panose="020B0503020202020204" pitchFamily="34" charset="0"/>
              </a:rPr>
              <a:t>Geoplot</a:t>
            </a:r>
            <a:r>
              <a:rPr lang="en-US" sz="2800" dirty="0">
                <a:solidFill>
                  <a:srgbClr val="FFC000"/>
                </a:solidFill>
                <a:latin typeface="Avenir Next" panose="020B0503020202020204" pitchFamily="34" charset="0"/>
              </a:rPr>
              <a:t> </a:t>
            </a:r>
            <a:r>
              <a:rPr lang="en-US" sz="2000" dirty="0">
                <a:latin typeface="Avenir Next" panose="020B0503020202020204" pitchFamily="34" charset="0"/>
                <a:hlinkClick r:id="rId8"/>
              </a:rPr>
              <a:t>(Documentation)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4723F-B28B-524E-B67E-DEB3C2B7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12939"/>
            <a:ext cx="5990231" cy="61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46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6252-4143-D048-9B20-07703C0D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65" y="2922814"/>
            <a:ext cx="10515600" cy="98651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E0A4"/>
                </a:solidFill>
                <a:latin typeface="Avenir Roman" panose="02000503020000020003" pitchFamily="2" charset="0"/>
              </a:rPr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1930173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BDA40-E5A1-A545-900B-905906C1A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9357"/>
            <a:ext cx="10515600" cy="5527606"/>
          </a:xfrm>
        </p:spPr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Fundamental Cartography &amp; Geodetic Concepts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3 Basics ( Coordinate Systems ,Datums, Geometric Shapes)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Basics of GIS and Geospatial data 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Vector v. Raster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Collection techniques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Develop an understanding of the most up-to-date GIS tools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Python Ecosystem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GIS Ecosystem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Using Python we worked with: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 err="1">
                <a:latin typeface="Avenir Next" panose="020B0503020202020204" pitchFamily="34" charset="0"/>
              </a:rPr>
              <a:t>GeoPandas</a:t>
            </a:r>
            <a:endParaRPr lang="en-US" dirty="0">
              <a:latin typeface="Avenir Next" panose="020B0503020202020204" pitchFamily="34" charset="0"/>
            </a:endParaRP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>
                <a:latin typeface="Avenir Next" panose="020B0503020202020204" pitchFamily="34" charset="0"/>
              </a:rPr>
              <a:t>Folium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 err="1">
                <a:latin typeface="Avenir Next" panose="020B0503020202020204" pitchFamily="34" charset="0"/>
              </a:rPr>
              <a:t>GeoPy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9A4F90-CC94-7E4B-BB8B-8BBEC1B20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3110" y="1749286"/>
            <a:ext cx="5561907" cy="4049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B69D5D-90C0-C547-9DA4-44AB3897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1733" y="1435557"/>
            <a:ext cx="5759520" cy="43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37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6252-4143-D048-9B20-07703C0D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65" y="2922814"/>
            <a:ext cx="10515600" cy="98651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45D2B"/>
                </a:solidFill>
                <a:latin typeface="Avenir Roman" panose="02000503020000020003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2076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B6AA-B51D-C34E-B7B4-B31382C4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21132"/>
            <a:ext cx="10515600" cy="1087755"/>
          </a:xfrm>
        </p:spPr>
        <p:txBody>
          <a:bodyPr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20660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E557-5E5C-C74F-B219-4E14D134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B3ED2"/>
                </a:solidFill>
                <a:latin typeface="Avenir Roman" panose="02000503020000020003" pitchFamily="2" charset="0"/>
              </a:rPr>
              <a:t>Biodiversity Visualization &amp;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59457A-6793-3349-B53B-8170294FF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3318" y="1457606"/>
            <a:ext cx="6100482" cy="495268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D7B7CE-9B84-5044-BE99-8D30A2BCA61B}"/>
              </a:ext>
            </a:extLst>
          </p:cNvPr>
          <p:cNvSpPr txBox="1"/>
          <p:nvPr/>
        </p:nvSpPr>
        <p:spPr>
          <a:xfrm>
            <a:off x="838200" y="2440230"/>
            <a:ext cx="40744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A thematic map visualization of Grizzly Bear corridors in southern Canada.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B1746-5B68-A741-AD5F-D97CCE7DB5AF}"/>
              </a:ext>
            </a:extLst>
          </p:cNvPr>
          <p:cNvSpPr txBox="1"/>
          <p:nvPr/>
        </p:nvSpPr>
        <p:spPr>
          <a:xfrm>
            <a:off x="5159829" y="6410294"/>
            <a:ext cx="417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ESRI &amp; University of Calgary</a:t>
            </a:r>
          </a:p>
        </p:txBody>
      </p:sp>
    </p:spTree>
    <p:extLst>
      <p:ext uri="{BB962C8B-B14F-4D97-AF65-F5344CB8AC3E}">
        <p14:creationId xmlns:p14="http://schemas.microsoft.com/office/powerpoint/2010/main" val="283088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DAEC-B539-234F-B573-06F2AE6F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45AFF"/>
                </a:solidFill>
                <a:latin typeface="Avenir Roman" panose="02000503020000020003" pitchFamily="2" charset="0"/>
              </a:rPr>
              <a:t>Census/Population Visualization &amp; Analysis</a:t>
            </a:r>
            <a:endParaRPr lang="en-US" dirty="0">
              <a:solidFill>
                <a:srgbClr val="145A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0DC2D-B277-A243-AF16-F19B11F97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1586" y="1325217"/>
            <a:ext cx="6587833" cy="5143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38FA5-4B8D-034C-B26F-23E106FABFD6}"/>
              </a:ext>
            </a:extLst>
          </p:cNvPr>
          <p:cNvSpPr txBox="1"/>
          <p:nvPr/>
        </p:nvSpPr>
        <p:spPr>
          <a:xfrm>
            <a:off x="692234" y="2225557"/>
            <a:ext cx="4256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A thematic Map recording the relative population density within US counties according to the 2000 US Census.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9B851-238B-CF4B-8932-2F61D9ABC4D5}"/>
              </a:ext>
            </a:extLst>
          </p:cNvPr>
          <p:cNvSpPr txBox="1"/>
          <p:nvPr/>
        </p:nvSpPr>
        <p:spPr>
          <a:xfrm>
            <a:off x="4885509" y="6395349"/>
            <a:ext cx="3172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US Census Bureau</a:t>
            </a:r>
          </a:p>
        </p:txBody>
      </p:sp>
    </p:spTree>
    <p:extLst>
      <p:ext uri="{BB962C8B-B14F-4D97-AF65-F5344CB8AC3E}">
        <p14:creationId xmlns:p14="http://schemas.microsoft.com/office/powerpoint/2010/main" val="256743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C175B-F51E-9D46-B5FD-43E0C287C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venir Roman" panose="02000503020000020003" pitchFamily="2" charset="0"/>
              </a:rPr>
              <a:t>Transportation Visualization &amp; Analysis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101478-B31B-2D4B-8639-4A8469934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6440" y="1505454"/>
            <a:ext cx="5547360" cy="475859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0712C6-17B3-F04B-B856-888CEF488090}"/>
              </a:ext>
            </a:extLst>
          </p:cNvPr>
          <p:cNvSpPr txBox="1"/>
          <p:nvPr/>
        </p:nvSpPr>
        <p:spPr>
          <a:xfrm>
            <a:off x="838200" y="2128619"/>
            <a:ext cx="51520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An interactive thematic map created to model the world railway system.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D5594-C811-0C4C-9B6B-194BF85977EC}"/>
              </a:ext>
            </a:extLst>
          </p:cNvPr>
          <p:cNvSpPr txBox="1"/>
          <p:nvPr/>
        </p:nvSpPr>
        <p:spPr>
          <a:xfrm>
            <a:off x="6194116" y="6352204"/>
            <a:ext cx="467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Carto &amp; Santiago Giraldo Anduaga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7FAE1-F858-E348-BD1A-B1FB1CEF7731}"/>
              </a:ext>
            </a:extLst>
          </p:cNvPr>
          <p:cNvSpPr txBox="1"/>
          <p:nvPr/>
        </p:nvSpPr>
        <p:spPr>
          <a:xfrm>
            <a:off x="838200" y="5336541"/>
            <a:ext cx="3841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Map Link: </a:t>
            </a:r>
          </a:p>
          <a:p>
            <a:r>
              <a:rPr lang="en-US" dirty="0">
                <a:latin typeface="Avenir Next" panose="020B0503020202020204" pitchFamily="34" charset="0"/>
                <a:hlinkClick r:id="rId3"/>
              </a:rPr>
              <a:t>https://</a:t>
            </a:r>
            <a:r>
              <a:rPr lang="en-US" dirty="0" err="1">
                <a:latin typeface="Avenir Next" panose="020B0503020202020204" pitchFamily="34" charset="0"/>
                <a:hlinkClick r:id="rId3"/>
              </a:rPr>
              <a:t>team.carto.com</a:t>
            </a:r>
            <a:r>
              <a:rPr lang="en-US" dirty="0">
                <a:latin typeface="Avenir Next" panose="020B0503020202020204" pitchFamily="34" charset="0"/>
                <a:hlinkClick r:id="rId3"/>
              </a:rPr>
              <a:t>/u/</a:t>
            </a:r>
            <a:r>
              <a:rPr lang="en-US" dirty="0" err="1">
                <a:latin typeface="Avenir Next" panose="020B0503020202020204" pitchFamily="34" charset="0"/>
                <a:hlinkClick r:id="rId3"/>
              </a:rPr>
              <a:t>santiagoa</a:t>
            </a:r>
            <a:r>
              <a:rPr lang="en-US" dirty="0">
                <a:latin typeface="Avenir Next" panose="020B0503020202020204" pitchFamily="34" charset="0"/>
                <a:hlinkClick r:id="rId3"/>
              </a:rPr>
              <a:t>/viz/d1ac8b98-6f5d-11e4-b990-0e018d66dc29/</a:t>
            </a:r>
            <a:r>
              <a:rPr lang="en-US" dirty="0" err="1">
                <a:latin typeface="Avenir Next" panose="020B0503020202020204" pitchFamily="34" charset="0"/>
                <a:hlinkClick r:id="rId3"/>
              </a:rPr>
              <a:t>embed_map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B6AA-B51D-C34E-B7B4-B31382C4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21132"/>
            <a:ext cx="10515600" cy="1087755"/>
          </a:xfrm>
        </p:spPr>
        <p:txBody>
          <a:bodyPr/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161219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13236</TotalTime>
  <Words>877</Words>
  <Application>Microsoft Macintosh PowerPoint</Application>
  <PresentationFormat>Widescreen</PresentationFormat>
  <Paragraphs>128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Avenir Next</vt:lpstr>
      <vt:lpstr>Avenir Roman</vt:lpstr>
      <vt:lpstr>Calibri</vt:lpstr>
      <vt:lpstr>Calibri Light</vt:lpstr>
      <vt:lpstr>Office Theme</vt:lpstr>
      <vt:lpstr>A Data Scientist’s Approach to working with Geospatial Data</vt:lpstr>
      <vt:lpstr>My Background</vt:lpstr>
      <vt:lpstr>My Background with GIS</vt:lpstr>
      <vt:lpstr>PowerPoint Presentation</vt:lpstr>
      <vt:lpstr>Why?</vt:lpstr>
      <vt:lpstr>Biodiversity Visualization &amp; Analysis</vt:lpstr>
      <vt:lpstr>Census/Population Visualization &amp; Analysis</vt:lpstr>
      <vt:lpstr>Transportation Visualization &amp; Analysis</vt:lpstr>
      <vt:lpstr>Learning Objectives</vt:lpstr>
      <vt:lpstr>PowerPoint Presentation</vt:lpstr>
      <vt:lpstr>Fundamental Concepts of Cartography</vt:lpstr>
      <vt:lpstr>PowerPoint Presentation</vt:lpstr>
      <vt:lpstr>Coordinate Systems</vt:lpstr>
      <vt:lpstr>PowerPoint Presentation</vt:lpstr>
      <vt:lpstr>Geodetic Datum’s</vt:lpstr>
      <vt:lpstr>PowerPoint Presentation</vt:lpstr>
      <vt:lpstr>Geometric Constructs &amp; Projections</vt:lpstr>
      <vt:lpstr>PowerPoint Presentation</vt:lpstr>
      <vt:lpstr>PowerPoint Presentation</vt:lpstr>
      <vt:lpstr>Basics of GIS and Geospatial data </vt:lpstr>
      <vt:lpstr>Technology used to collect Geospatial Data</vt:lpstr>
      <vt:lpstr>PowerPoint Presentation</vt:lpstr>
      <vt:lpstr>2 Spatial Data Types</vt:lpstr>
      <vt:lpstr>PowerPoint Presentation</vt:lpstr>
      <vt:lpstr>PowerPoint Presentation</vt:lpstr>
      <vt:lpstr>PowerPoint Presentation</vt:lpstr>
      <vt:lpstr>Python Geospatial Ecosystem</vt:lpstr>
      <vt:lpstr>PowerPoint Presentation</vt:lpstr>
      <vt:lpstr>Expanded Geospatial Ecosystem</vt:lpstr>
      <vt:lpstr>PowerPoint Presentation</vt:lpstr>
      <vt:lpstr>Lets Jump in to the code!</vt:lpstr>
      <vt:lpstr>GeoPandas Summary</vt:lpstr>
      <vt:lpstr>PowerPoint Presentation</vt:lpstr>
      <vt:lpstr>Folium Summary</vt:lpstr>
      <vt:lpstr>PowerPoint Presentation</vt:lpstr>
      <vt:lpstr>Framework Documentation</vt:lpstr>
      <vt:lpstr>PowerPoint Presentation</vt:lpstr>
      <vt:lpstr>Wrap-Up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 Scientist Approach</dc:title>
  <dc:creator>jaseibert5@gmail.com</dc:creator>
  <cp:lastModifiedBy>jaseibert5@gmail.com</cp:lastModifiedBy>
  <cp:revision>58</cp:revision>
  <dcterms:created xsi:type="dcterms:W3CDTF">2018-04-24T05:01:04Z</dcterms:created>
  <dcterms:modified xsi:type="dcterms:W3CDTF">2018-05-15T17:16:54Z</dcterms:modified>
</cp:coreProperties>
</file>